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7" r:id="rId3"/>
    <p:sldId id="281" r:id="rId4"/>
    <p:sldId id="283" r:id="rId5"/>
    <p:sldId id="282" r:id="rId6"/>
    <p:sldId id="292" r:id="rId7"/>
    <p:sldId id="293" r:id="rId8"/>
    <p:sldId id="291" r:id="rId9"/>
    <p:sldId id="288" r:id="rId10"/>
    <p:sldId id="301" r:id="rId11"/>
    <p:sldId id="294" r:id="rId12"/>
    <p:sldId id="299" r:id="rId13"/>
    <p:sldId id="295" r:id="rId14"/>
    <p:sldId id="296" r:id="rId15"/>
    <p:sldId id="300" r:id="rId16"/>
    <p:sldId id="297" r:id="rId17"/>
    <p:sldId id="290" r:id="rId18"/>
    <p:sldId id="30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5BA794-5E1C-4F25-81B2-9E84A6094652}">
          <p14:sldIdLst>
            <p14:sldId id="256"/>
            <p14:sldId id="287"/>
            <p14:sldId id="281"/>
            <p14:sldId id="283"/>
            <p14:sldId id="282"/>
            <p14:sldId id="292"/>
            <p14:sldId id="293"/>
            <p14:sldId id="291"/>
            <p14:sldId id="288"/>
            <p14:sldId id="301"/>
            <p14:sldId id="294"/>
            <p14:sldId id="299"/>
            <p14:sldId id="295"/>
            <p14:sldId id="296"/>
            <p14:sldId id="300"/>
            <p14:sldId id="297"/>
            <p14:sldId id="290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13.06.2025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775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7CE28-D818-31C9-4878-766980FF0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C38CA4D-65D3-7C61-93D9-579639D76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B18499C-E38F-30CE-C931-111F63350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52F9E5-1E9A-1C3E-448B-11D3094B4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520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6676E65-59DE-A9FF-CBEE-319B664B1F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fr-FR" noProof="0"/>
              <a:t>Cliquez sur l'icône pour ajouter un tableau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CB5084E-2CC3-5BAD-7040-55F8091090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F99C479-B4E6-E315-3DD5-713EB3E967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A3E2D55-2F63-A369-3DBB-DAB7F8B1A6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E9C52FB-2A1D-D48C-9F04-2C653EC636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fr-FR" noProof="0"/>
              <a:t>Cliquez sur l'icône pour ajouter une image</a:t>
            </a:r>
            <a:endParaRPr lang="de-CH" noProof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583BF5-0A87-6E4D-EB4E-2490C0436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9487" y="258896"/>
            <a:ext cx="987832" cy="42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 sz="2000"/>
            </a:lvl1pPr>
            <a:lvl2pPr marL="1079500" indent="-539750">
              <a:buFont typeface="+mj-lt"/>
              <a:buAutoNum type="arabicPeriod"/>
              <a:defRPr sz="2000"/>
            </a:lvl2pPr>
            <a:lvl3pPr marL="1612900" indent="-533400">
              <a:buFont typeface="+mj-lt"/>
              <a:buAutoNum type="arabicPeriod"/>
              <a:defRPr sz="2000"/>
            </a:lvl3pPr>
            <a:lvl4pPr marL="2152650" indent="-539750">
              <a:buFont typeface="+mj-lt"/>
              <a:buAutoNum type="arabicPeriod"/>
              <a:defRPr sz="2000"/>
            </a:lvl4pPr>
            <a:lvl5pPr marL="2692400" indent="-539750">
              <a:buFont typeface="+mj-lt"/>
              <a:buAutoNum type="arabicPeriod"/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Modifiez le style du titre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‹N°›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 noProof="0"/>
              <a:t>Modifiez le style du titre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 dirty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13.06.2025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Center </a:t>
            </a:r>
            <a:r>
              <a:rPr lang="de-DE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for</a:t>
            </a:r>
            <a:r>
              <a:rPr lang="de-DE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Project-</a:t>
            </a:r>
            <a:r>
              <a:rPr lang="de-DE" sz="1800" kern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Based</a:t>
            </a:r>
            <a:r>
              <a:rPr lang="de-DE" sz="18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 Learning</a:t>
            </a:r>
            <a:endParaRPr lang="en-CH" dirty="0">
              <a:effectLst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‹N°›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233537"/>
            <a:ext cx="6669742" cy="3091497"/>
          </a:xfrm>
        </p:spPr>
        <p:txBody>
          <a:bodyPr/>
          <a:lstStyle/>
          <a:p>
            <a:r>
              <a:rPr lang="en-GB" noProof="0" dirty="0"/>
              <a:t>Keyword Spotting on STM32 L4 board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9550" y="3602082"/>
            <a:ext cx="5734661" cy="1008000"/>
          </a:xfrm>
        </p:spPr>
        <p:txBody>
          <a:bodyPr/>
          <a:lstStyle/>
          <a:p>
            <a:r>
              <a:rPr lang="en-GB" b="1" noProof="0" dirty="0"/>
              <a:t>Ronan Lebas</a:t>
            </a:r>
          </a:p>
          <a:p>
            <a:r>
              <a:rPr lang="en-GB" noProof="0" dirty="0"/>
              <a:t>Machine Learning on Microcontrollers</a:t>
            </a:r>
          </a:p>
          <a:p>
            <a:r>
              <a:rPr lang="en-GB" noProof="0" dirty="0"/>
              <a:t>13. June 2025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4AC3E-49C8-D5FE-D46B-B8DA23E49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A311-4FB0-86BD-FEF9-CDE582FB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Experimental Evaluation</a:t>
            </a:r>
          </a:p>
        </p:txBody>
      </p:sp>
      <p:pic>
        <p:nvPicPr>
          <p:cNvPr id="9" name="Image 8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F7F5E21D-DD0F-5B8B-D14A-0BCDE20B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483" y="1412875"/>
            <a:ext cx="9407033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AFD71-10FE-41A4-4BFD-232D667AE1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658B5-97A1-6501-03FE-F374C60F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9AB49-F524-EB5A-6E34-34BECD09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27934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8FA22-9C7E-DF44-AD58-E76DEFBA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916C-CB69-2C4F-A972-DEFDB3E4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Comparisons &amp; 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30ED4-F673-B8EE-3177-860741EF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Different versions </a:t>
            </a:r>
            <a:r>
              <a:rPr lang="en-GB" noProof="0" dirty="0"/>
              <a:t>of the model</a:t>
            </a:r>
          </a:p>
          <a:p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2BF26-4D5C-FAA0-6E90-90C8A2CAF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30F9B-7462-E82C-BBB3-F28585364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FB9EE-F7DA-53C2-73DF-E86BB0E4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11</a:t>
            </a:fld>
            <a:endParaRPr lang="en-GB" noProof="0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982EF1E-05B4-3BFF-5828-A6EF9DB69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167831"/>
              </p:ext>
            </p:extLst>
          </p:nvPr>
        </p:nvGraphicFramePr>
        <p:xfrm>
          <a:off x="731837" y="2175376"/>
          <a:ext cx="10970016" cy="3363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336">
                  <a:extLst>
                    <a:ext uri="{9D8B030D-6E8A-4147-A177-3AD203B41FA5}">
                      <a16:colId xmlns:a16="http://schemas.microsoft.com/office/drawing/2014/main" val="4049950458"/>
                    </a:ext>
                  </a:extLst>
                </a:gridCol>
                <a:gridCol w="1828336">
                  <a:extLst>
                    <a:ext uri="{9D8B030D-6E8A-4147-A177-3AD203B41FA5}">
                      <a16:colId xmlns:a16="http://schemas.microsoft.com/office/drawing/2014/main" val="4124522044"/>
                    </a:ext>
                  </a:extLst>
                </a:gridCol>
                <a:gridCol w="1828336">
                  <a:extLst>
                    <a:ext uri="{9D8B030D-6E8A-4147-A177-3AD203B41FA5}">
                      <a16:colId xmlns:a16="http://schemas.microsoft.com/office/drawing/2014/main" val="189096205"/>
                    </a:ext>
                  </a:extLst>
                </a:gridCol>
                <a:gridCol w="1828336">
                  <a:extLst>
                    <a:ext uri="{9D8B030D-6E8A-4147-A177-3AD203B41FA5}">
                      <a16:colId xmlns:a16="http://schemas.microsoft.com/office/drawing/2014/main" val="899873591"/>
                    </a:ext>
                  </a:extLst>
                </a:gridCol>
                <a:gridCol w="1828336">
                  <a:extLst>
                    <a:ext uri="{9D8B030D-6E8A-4147-A177-3AD203B41FA5}">
                      <a16:colId xmlns:a16="http://schemas.microsoft.com/office/drawing/2014/main" val="1044676592"/>
                    </a:ext>
                  </a:extLst>
                </a:gridCol>
                <a:gridCol w="1828336">
                  <a:extLst>
                    <a:ext uri="{9D8B030D-6E8A-4147-A177-3AD203B41FA5}">
                      <a16:colId xmlns:a16="http://schemas.microsoft.com/office/drawing/2014/main" val="3471782976"/>
                    </a:ext>
                  </a:extLst>
                </a:gridCol>
              </a:tblGrid>
              <a:tr h="751320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Metric \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>
                          <a:solidFill>
                            <a:schemeClr val="bg1"/>
                          </a:solidFill>
                        </a:rPr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u="sng" noProof="0" dirty="0">
                          <a:solidFill>
                            <a:schemeClr val="bg1"/>
                          </a:solidFill>
                        </a:rPr>
                        <a:t>Model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Model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93027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91% (-4)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70% (-0)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92% (-2)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93% (-0)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>
                          <a:solidFill>
                            <a:srgbClr val="FF0000"/>
                          </a:solidFill>
                        </a:rPr>
                        <a:t>TOO BIG (94%)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909658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   2.2 s/sample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   0.3 s/sample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   2.6 s/sample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   1.3 s/sample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noProof="0" dirty="0">
                          <a:solidFill>
                            <a:srgbClr val="FF0000"/>
                          </a:solidFill>
                        </a:rPr>
                        <a:t>TOO BIG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94950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#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295 208 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19 336 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592 200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67 336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1 213 352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01896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Size in 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326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53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619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102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1230 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045474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Size in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79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43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81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78 KiB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81 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676027"/>
                  </a:ext>
                </a:extLst>
              </a:tr>
              <a:tr h="435289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73 697 544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noProof="0" dirty="0"/>
                        <a:t>9 900 136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   82 550 824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47 134 696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100 280 712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922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912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832F4-6D2E-AF78-F70F-9381C49D3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4D41-0651-7D28-27BA-7826F32F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Comparisons &amp; Trade-offs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03C3A5-98F7-CFA1-54FE-A203791F0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2" y="1412875"/>
            <a:ext cx="7832635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67DE-7CE8-AD68-BD9C-8BC5CA3BA7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2452-EAD3-B6D2-8121-6CB3CFFC8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BCA3-D59F-9FB6-781F-5D0EF881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39685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4AB54-03D8-0C2F-F669-CFA25A7F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62FE-66EF-FE4B-1065-AA3B13AED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Comparisons &amp; Trade-offs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5001E5-247D-5206-756A-A6C1F845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25" y="1412875"/>
            <a:ext cx="7865548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FFCEB-FD99-1796-12F3-7F46F424DA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82C7D-084A-7865-2F99-473C67BE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3927A-BFA7-D535-0C5E-872C85119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754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E499-147C-EDD4-47F1-D4883EB9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8030-D033-1535-80A2-68FA37D9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Comparisons &amp; Trade-offs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223FB7-706F-976B-FD92-10DB6355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2" y="1412875"/>
            <a:ext cx="7832635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B2214-36EB-311C-A6FC-546A00C2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9D3B8-ECC9-E712-181D-0FD3926DD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12185-FBE9-4A08-86E9-AFF356D6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04593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79BE8-3033-0917-8D09-FD8B25C5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FDE7-2418-A1BC-B8B2-CA563FD7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Comparisons &amp; Trade-offs</a:t>
            </a:r>
          </a:p>
        </p:txBody>
      </p:sp>
      <p:pic>
        <p:nvPicPr>
          <p:cNvPr id="7" name="Image 6" descr="Une image contenant texte, ligne, diagramme, Tracé&#10;&#10;Le contenu généré par l’IA peut être incorrect.">
            <a:extLst>
              <a:ext uri="{FF2B5EF4-FFF2-40B4-BE49-F238E27FC236}">
                <a16:creationId xmlns:a16="http://schemas.microsoft.com/office/drawing/2014/main" id="{774B8656-0F14-AF63-8C90-B20C0436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25" y="1412875"/>
            <a:ext cx="7865548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7756A-7B76-8625-10A3-5BCEAD45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B5B01-E75A-9D1F-543F-9F78EA4D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7B6C4-327D-830D-8EE1-9379FA22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8572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2EC5B-662B-2465-4F81-0C1014C3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053B-EA32-E349-4DB8-791B2635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Comparisons &amp; Trade-offs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2BCEE2-3F98-6745-261F-41AB8BC39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2" y="1412875"/>
            <a:ext cx="7832635" cy="4680000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6E386-1C73-0158-EF7E-7A6137E4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2F098-101D-8745-81DA-71CA9679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98B81-FAF4-AEA1-C1FA-79A0942F8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28952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2843C-2421-0F63-7788-A94186A70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DFE0-0F5C-5627-03EB-465933A9D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noProof="0" dirty="0"/>
              <a:t>Video Demo</a:t>
            </a:r>
          </a:p>
        </p:txBody>
      </p:sp>
      <p:pic>
        <p:nvPicPr>
          <p:cNvPr id="7" name="demo_ml_on_mcu">
            <a:hlinkClick r:id="" action="ppaction://media"/>
            <a:extLst>
              <a:ext uri="{FF2B5EF4-FFF2-40B4-BE49-F238E27FC236}">
                <a16:creationId xmlns:a16="http://schemas.microsoft.com/office/drawing/2014/main" id="{F9BF1E6E-8571-FEF2-50F2-751AE41441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999" y="1412875"/>
            <a:ext cx="8320000" cy="4680000"/>
          </a:xfr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1F65E-8B1F-15A0-56F6-A98B4C8858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6A9D1-314E-B1E3-CB51-481994C6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FAE7-7724-7F2F-45DB-50114FA4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0626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75D5A-EB36-1D2A-017A-BF818A20D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6A5A15F3-6E39-272F-07DB-95E9A89F53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B655F81E-EC4B-7300-B57C-2BB645F1D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233537"/>
            <a:ext cx="6669742" cy="3091497"/>
          </a:xfrm>
        </p:spPr>
        <p:txBody>
          <a:bodyPr/>
          <a:lstStyle/>
          <a:p>
            <a:br>
              <a:rPr lang="en-GB" noProof="0" dirty="0"/>
            </a:br>
            <a:r>
              <a:rPr lang="en-GB" noProof="0" dirty="0"/>
              <a:t>Thank you for listening!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54E44236-0A1A-59A0-CBCA-53B679C25D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E8FAE8F-150C-ADE5-92F3-BF0618F3ED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96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4193-8335-6175-6488-0DC7D9354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Introduction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DC7E8-CED7-AFEF-6F75-5D91AE1BE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Keyword spotting</a:t>
            </a:r>
            <a:r>
              <a:rPr lang="en-GB" dirty="0"/>
              <a:t>:</a:t>
            </a:r>
            <a:r>
              <a:rPr lang="en-GB" noProof="0" dirty="0"/>
              <a:t> detect and recognize </a:t>
            </a:r>
            <a:r>
              <a:rPr lang="en-GB" b="1" noProof="0" dirty="0"/>
              <a:t>spoken words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noProof="0" dirty="0"/>
              <a:t>Clean, nice way to begin </a:t>
            </a:r>
            <a:r>
              <a:rPr lang="en-GB" b="1" noProof="0" dirty="0"/>
              <a:t>interactions</a:t>
            </a:r>
          </a:p>
          <a:p>
            <a:endParaRPr lang="en-GB" noProof="0" dirty="0"/>
          </a:p>
          <a:p>
            <a:r>
              <a:rPr lang="en-GB" noProof="0" dirty="0"/>
              <a:t>Always on </a:t>
            </a:r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b="1" noProof="0" dirty="0"/>
              <a:t>reactive</a:t>
            </a:r>
            <a:r>
              <a:rPr lang="en-GB" noProof="0" dirty="0"/>
              <a:t>, </a:t>
            </a:r>
            <a:r>
              <a:rPr lang="en-GB" b="1" noProof="0" dirty="0"/>
              <a:t>low-power</a:t>
            </a:r>
            <a:r>
              <a:rPr lang="en-GB" noProof="0" dirty="0"/>
              <a:t>, </a:t>
            </a:r>
            <a:r>
              <a:rPr lang="en-GB" b="1" noProof="0" dirty="0"/>
              <a:t>low-memory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noProof="0" dirty="0">
                <a:sym typeface="Wingdings" panose="05000000000000000000" pitchFamily="2" charset="2"/>
              </a:rPr>
              <a:t>Don’t rely on huge models in the cloud!</a:t>
            </a:r>
          </a:p>
          <a:p>
            <a:r>
              <a:rPr lang="en-GB" noProof="0" dirty="0">
                <a:sym typeface="Wingdings" panose="05000000000000000000" pitchFamily="2" charset="2"/>
              </a:rPr>
              <a:t>Design tiny versions for </a:t>
            </a:r>
            <a:r>
              <a:rPr lang="en-GB" b="1" noProof="0" dirty="0">
                <a:sym typeface="Wingdings" panose="05000000000000000000" pitchFamily="2" charset="2"/>
              </a:rPr>
              <a:t>on-edge computing</a:t>
            </a:r>
            <a:endParaRPr lang="en-GB" b="1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2FA82-3849-5BFE-4EE8-D25DCC21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145BF-89FA-D4B3-B955-04ED28C62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5A35D-3B5B-E5E4-A921-DF0E1497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2</a:t>
            </a:fld>
            <a:endParaRPr lang="en-GB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A437A02-F20F-0E24-D6A6-DC86951F6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72106">
            <a:off x="9711597" y="-4712"/>
            <a:ext cx="1710800" cy="25826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3AEA1A3-650F-2FE8-4C60-A732F6CE6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944168">
            <a:off x="399155" y="3796075"/>
            <a:ext cx="2376954" cy="23070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EA936B-CC07-6604-4F66-010E2A82A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4" b="97222" l="9797" r="89865">
                        <a14:foregroundMark x1="47689" y1="88194" x2="43581" y2="93056"/>
                        <a14:foregroundMark x1="47884" y1="87963" x2="47689" y2="88194"/>
                        <a14:foregroundMark x1="48080" y1="87731" x2="47884" y2="87963"/>
                        <a14:foregroundMark x1="51014" y1="84259" x2="48080" y2="87731"/>
                        <a14:foregroundMark x1="43581" y1="93056" x2="33953" y2="93287"/>
                        <a14:foregroundMark x1="33953" y1="93287" x2="46453" y2="92593"/>
                        <a14:foregroundMark x1="46453" y1="92593" x2="55405" y2="93287"/>
                        <a14:foregroundMark x1="55405" y1="93287" x2="72973" y2="92824"/>
                        <a14:foregroundMark x1="48142" y1="97222" x2="55574" y2="96759"/>
                        <a14:backgroundMark x1="47635" y1="87731" x2="47635" y2="87731"/>
                        <a14:backgroundMark x1="47466" y1="87963" x2="47466" y2="87963"/>
                        <a14:backgroundMark x1="47466" y1="88194" x2="47466" y2="88194"/>
                        <a14:backgroundMark x1="47635" y1="88194" x2="47635" y2="881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0575" y="1977501"/>
            <a:ext cx="5639587" cy="4115374"/>
          </a:xfrm>
          <a:prstGeom prst="rect">
            <a:avLst/>
          </a:prstGeom>
        </p:spPr>
      </p:pic>
      <p:sp>
        <p:nvSpPr>
          <p:cNvPr id="13" name="Signe de multiplication 12">
            <a:extLst>
              <a:ext uri="{FF2B5EF4-FFF2-40B4-BE49-F238E27FC236}">
                <a16:creationId xmlns:a16="http://schemas.microsoft.com/office/drawing/2014/main" id="{3F98218A-4BD6-B46D-1646-D2751F1337F2}"/>
              </a:ext>
            </a:extLst>
          </p:cNvPr>
          <p:cNvSpPr/>
          <p:nvPr/>
        </p:nvSpPr>
        <p:spPr>
          <a:xfrm>
            <a:off x="5458408" y="1614196"/>
            <a:ext cx="6398585" cy="4805265"/>
          </a:xfrm>
          <a:prstGeom prst="mathMultiply">
            <a:avLst>
              <a:gd name="adj1" fmla="val 740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4401882-2AC4-8AD1-A73E-27573FE62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049" y="4244280"/>
            <a:ext cx="1552792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0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E9C1-27C2-795A-7488-3C3EEC2F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Dataset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B9A43-AD2D-E972-C345-0E64956F3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Google Speech Commands Data Set v0.02</a:t>
            </a:r>
          </a:p>
          <a:p>
            <a:r>
              <a:rPr lang="en-GB" noProof="0" dirty="0"/>
              <a:t>35 words, ~2100 – 3800 samples of each </a:t>
            </a:r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b="1" noProof="0" dirty="0">
                <a:sym typeface="Wingdings" panose="05000000000000000000" pitchFamily="2" charset="2"/>
              </a:rPr>
              <a:t>Selected 8 words</a:t>
            </a:r>
            <a:endParaRPr lang="en-GB" b="1" noProof="0" dirty="0"/>
          </a:p>
          <a:p>
            <a:r>
              <a:rPr lang="en-GB" noProof="0" dirty="0"/>
              <a:t>Original sampling rate of 16 kHz </a:t>
            </a:r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b="1" noProof="0" dirty="0">
                <a:sym typeface="Wingdings" panose="05000000000000000000" pitchFamily="2" charset="2"/>
              </a:rPr>
              <a:t>Down sampled to 8 kHz</a:t>
            </a:r>
            <a:endParaRPr lang="en-GB" b="1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023B3-699E-50FC-F8A2-8620CF8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D6EDE-63EE-B7DC-E949-95DD4DF94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071B-BA84-DE58-9E47-7E52C9C8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3</a:t>
            </a:fld>
            <a:endParaRPr lang="en-GB" noProof="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C73503F-8D30-537B-C280-BC347506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689" y="632524"/>
            <a:ext cx="1991003" cy="191479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F561D8C-0D0C-8DF8-5F1D-EF1F74309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734" y="3486657"/>
            <a:ext cx="6458851" cy="164805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FDDAE36-3AF0-BCD8-2BBF-35DDD142486C}"/>
              </a:ext>
            </a:extLst>
          </p:cNvPr>
          <p:cNvSpPr/>
          <p:nvPr/>
        </p:nvSpPr>
        <p:spPr>
          <a:xfrm>
            <a:off x="4941465" y="3569979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667A60-0FEE-D592-D9B5-296D1054BBD0}"/>
              </a:ext>
            </a:extLst>
          </p:cNvPr>
          <p:cNvSpPr/>
          <p:nvPr/>
        </p:nvSpPr>
        <p:spPr>
          <a:xfrm>
            <a:off x="4941465" y="3951934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662CC-6710-0533-C0DB-F0AFE59E12A6}"/>
              </a:ext>
            </a:extLst>
          </p:cNvPr>
          <p:cNvSpPr/>
          <p:nvPr/>
        </p:nvSpPr>
        <p:spPr>
          <a:xfrm>
            <a:off x="6462613" y="3951934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E3B73F-28C2-6416-E986-826A6FA67DBA}"/>
              </a:ext>
            </a:extLst>
          </p:cNvPr>
          <p:cNvSpPr/>
          <p:nvPr/>
        </p:nvSpPr>
        <p:spPr>
          <a:xfrm>
            <a:off x="6455376" y="3563756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9192C6-BB60-284C-9528-2FC658176297}"/>
              </a:ext>
            </a:extLst>
          </p:cNvPr>
          <p:cNvSpPr/>
          <p:nvPr/>
        </p:nvSpPr>
        <p:spPr>
          <a:xfrm>
            <a:off x="7775377" y="3936383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FBE142-A215-ACD9-84E1-1AC94C70A2C9}"/>
              </a:ext>
            </a:extLst>
          </p:cNvPr>
          <p:cNvSpPr/>
          <p:nvPr/>
        </p:nvSpPr>
        <p:spPr>
          <a:xfrm>
            <a:off x="7775377" y="3569976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EC8C2E-F15A-7D84-B95B-6FA0A5128CB8}"/>
              </a:ext>
            </a:extLst>
          </p:cNvPr>
          <p:cNvSpPr/>
          <p:nvPr/>
        </p:nvSpPr>
        <p:spPr>
          <a:xfrm>
            <a:off x="9014195" y="3569977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D74F56-BDC0-7A28-B728-F4F8BDB37028}"/>
              </a:ext>
            </a:extLst>
          </p:cNvPr>
          <p:cNvSpPr/>
          <p:nvPr/>
        </p:nvSpPr>
        <p:spPr>
          <a:xfrm>
            <a:off x="10152090" y="3569978"/>
            <a:ext cx="985495" cy="30324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90735BFE-33CF-CFCC-EB30-C4C651190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53" y="2730202"/>
            <a:ext cx="4067743" cy="166710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A96C352-6BE4-18D5-40B8-AE28BBDDC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84" y="4511504"/>
            <a:ext cx="397247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4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95D1-AC2A-C64A-5DD6-B1EC14A4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Hardware Platform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EC201-64A4-F54A-9406-7E395C8ED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Model design and training </a:t>
            </a:r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b="1" noProof="0" dirty="0"/>
              <a:t>PyTorch</a:t>
            </a:r>
          </a:p>
          <a:p>
            <a:endParaRPr lang="en-GB" noProof="0" dirty="0"/>
          </a:p>
          <a:p>
            <a:r>
              <a:rPr lang="en-GB" noProof="0" dirty="0"/>
              <a:t>Quantization </a:t>
            </a:r>
            <a:r>
              <a:rPr lang="en-GB" noProof="0" dirty="0">
                <a:sym typeface="Wingdings" panose="05000000000000000000" pitchFamily="2" charset="2"/>
              </a:rPr>
              <a:t></a:t>
            </a:r>
            <a:r>
              <a:rPr lang="en-GB" noProof="0" dirty="0"/>
              <a:t> </a:t>
            </a:r>
            <a:r>
              <a:rPr lang="en-GB" b="1" noProof="0" dirty="0"/>
              <a:t>ONNX</a:t>
            </a:r>
          </a:p>
          <a:p>
            <a:endParaRPr lang="en-GB" noProof="0" dirty="0"/>
          </a:p>
          <a:p>
            <a:r>
              <a:rPr lang="en-GB" noProof="0" dirty="0"/>
              <a:t>Deployment </a:t>
            </a:r>
            <a:r>
              <a:rPr lang="en-GB" noProof="0" dirty="0">
                <a:sym typeface="Wingdings" panose="05000000000000000000" pitchFamily="2" charset="2"/>
              </a:rPr>
              <a:t> </a:t>
            </a:r>
            <a:r>
              <a:rPr lang="en-GB" b="1" noProof="0" dirty="0"/>
              <a:t>STM </a:t>
            </a:r>
            <a:r>
              <a:rPr lang="en-GB" b="1" noProof="0" dirty="0" err="1"/>
              <a:t>CubeIDE</a:t>
            </a:r>
            <a:r>
              <a:rPr lang="en-GB" b="1" noProof="0" dirty="0"/>
              <a:t> </a:t>
            </a:r>
            <a:r>
              <a:rPr lang="en-GB" noProof="0" dirty="0"/>
              <a:t>/ X-Cube-AI</a:t>
            </a:r>
          </a:p>
          <a:p>
            <a:endParaRPr lang="en-GB" noProof="0" dirty="0"/>
          </a:p>
          <a:p>
            <a:r>
              <a:rPr lang="en-GB" noProof="0" dirty="0"/>
              <a:t>Inference </a:t>
            </a:r>
            <a:r>
              <a:rPr lang="en-GB" noProof="0" dirty="0">
                <a:sym typeface="Wingdings" panose="05000000000000000000" pitchFamily="2" charset="2"/>
              </a:rPr>
              <a:t></a:t>
            </a:r>
            <a:r>
              <a:rPr lang="en-GB" noProof="0" dirty="0"/>
              <a:t> STM32 </a:t>
            </a:r>
            <a:r>
              <a:rPr lang="en-GB" b="1" noProof="0" dirty="0"/>
              <a:t>L475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40E2B-5520-5CEB-EA3B-97E00CB37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CD299-ECF2-C61E-8B3A-696612FA0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1AF96-1813-D523-83C2-BDCBA638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4</a:t>
            </a:fld>
            <a:endParaRPr lang="en-GB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DF1EC53-1A2B-E103-B13D-36E59C4B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996" y="1036381"/>
            <a:ext cx="1891275" cy="19039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93BAC10-A1A6-50D8-5981-BCF79EDA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473" y="983306"/>
            <a:ext cx="2022305" cy="201007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53C7304-0A7E-C02E-C5D7-37C3D87C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89364"/>
            <a:ext cx="2267266" cy="233395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45DFC33-21B1-C4AF-32FD-C21C6DE33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544" y="3654366"/>
            <a:ext cx="2410161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21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520984C-5F44-DAB3-490D-F3388C157D0A}"/>
              </a:ext>
            </a:extLst>
          </p:cNvPr>
          <p:cNvSpPr/>
          <p:nvPr/>
        </p:nvSpPr>
        <p:spPr>
          <a:xfrm>
            <a:off x="3086070" y="4843614"/>
            <a:ext cx="6160567" cy="11979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3D6F3367-CC51-9CE6-57E7-E3CDE2F6AB4C}"/>
              </a:ext>
            </a:extLst>
          </p:cNvPr>
          <p:cNvSpPr/>
          <p:nvPr/>
        </p:nvSpPr>
        <p:spPr>
          <a:xfrm>
            <a:off x="1082927" y="3048759"/>
            <a:ext cx="10224359" cy="130433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E0737-833D-7749-EB99-DB21254E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6E6BB-4449-D006-8D0F-A153CD718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Process audio clips with </a:t>
            </a:r>
            <a:r>
              <a:rPr lang="en-GB" b="1" noProof="0" dirty="0"/>
              <a:t>MFCC</a:t>
            </a:r>
          </a:p>
          <a:p>
            <a:r>
              <a:rPr lang="en-GB" noProof="0" dirty="0"/>
              <a:t>Design a </a:t>
            </a:r>
            <a:r>
              <a:rPr lang="en-GB" b="1" noProof="0" dirty="0"/>
              <a:t>CNN</a:t>
            </a:r>
            <a:r>
              <a:rPr lang="en-GB" noProof="0" dirty="0"/>
              <a:t> for classification</a:t>
            </a:r>
          </a:p>
          <a:p>
            <a:pPr lvl="1"/>
            <a:endParaRPr lang="en-GB" noProof="0" dirty="0"/>
          </a:p>
          <a:p>
            <a:pPr lvl="1"/>
            <a:r>
              <a:rPr lang="en-GB" b="1" noProof="0" dirty="0"/>
              <a:t>Feature extraction</a:t>
            </a:r>
            <a:r>
              <a:rPr lang="en-GB" noProof="0" dirty="0"/>
              <a:t> (kernel sizes: conv 3, </a:t>
            </a:r>
            <a:r>
              <a:rPr lang="en-GB" noProof="0" dirty="0" err="1"/>
              <a:t>poolin</a:t>
            </a:r>
            <a:r>
              <a:rPr lang="en-GB" dirty="0"/>
              <a:t>g 2)</a:t>
            </a:r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endParaRPr lang="en-GB" noProof="0" dirty="0"/>
          </a:p>
          <a:p>
            <a:pPr lvl="1"/>
            <a:r>
              <a:rPr lang="en-GB" b="1" noProof="0" dirty="0"/>
              <a:t>Classification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2A13F-8CA7-FE10-1ED9-DDB20CD4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108B7-B99D-0CEE-8CF8-C98E1AC7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F387C-A48E-E2A9-378B-731927D3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5</a:t>
            </a:fld>
            <a:endParaRPr lang="en-GB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D60B958-1DF7-3FFD-FB8D-00B4C36D1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802" y="238797"/>
            <a:ext cx="3696216" cy="9431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5586C48-BBB7-C1C2-6280-D3CFFAC4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615" y="1842801"/>
            <a:ext cx="3810532" cy="838317"/>
          </a:xfrm>
          <a:prstGeom prst="rect">
            <a:avLst/>
          </a:prstGeom>
        </p:spPr>
      </p:pic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87F954F5-612E-69CF-0D23-2C4A4A431511}"/>
              </a:ext>
            </a:extLst>
          </p:cNvPr>
          <p:cNvSpPr/>
          <p:nvPr/>
        </p:nvSpPr>
        <p:spPr>
          <a:xfrm>
            <a:off x="9706947" y="1325550"/>
            <a:ext cx="223934" cy="454714"/>
          </a:xfrm>
          <a:prstGeom prst="downArrow">
            <a:avLst>
              <a:gd name="adj1" fmla="val 30952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67C25E2-6F05-1E0B-6A1C-FD276178EB7E}"/>
              </a:ext>
            </a:extLst>
          </p:cNvPr>
          <p:cNvSpPr/>
          <p:nvPr/>
        </p:nvSpPr>
        <p:spPr>
          <a:xfrm>
            <a:off x="1455546" y="3346364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Conv2d + BN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E48C4098-1B15-4EC9-C79D-1D94DBD77F28}"/>
              </a:ext>
            </a:extLst>
          </p:cNvPr>
          <p:cNvSpPr/>
          <p:nvPr/>
        </p:nvSpPr>
        <p:spPr>
          <a:xfrm>
            <a:off x="3086070" y="3545065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A8CCB696-3E73-9337-4023-5614A4C473FD}"/>
              </a:ext>
            </a:extLst>
          </p:cNvPr>
          <p:cNvSpPr/>
          <p:nvPr/>
        </p:nvSpPr>
        <p:spPr>
          <a:xfrm>
            <a:off x="3365589" y="3331426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ReLU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0E54F51E-C227-3F3D-A092-9E76D5F59E38}"/>
              </a:ext>
            </a:extLst>
          </p:cNvPr>
          <p:cNvSpPr/>
          <p:nvPr/>
        </p:nvSpPr>
        <p:spPr>
          <a:xfrm>
            <a:off x="4987903" y="3541365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D393E85-E403-EFB6-6F0B-67A87ACA2AB3}"/>
              </a:ext>
            </a:extLst>
          </p:cNvPr>
          <p:cNvSpPr/>
          <p:nvPr/>
        </p:nvSpPr>
        <p:spPr>
          <a:xfrm>
            <a:off x="9065210" y="3329339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MaxPool2d / GAP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3845E7D-FAF7-56B0-94FE-C3D38586798F}"/>
              </a:ext>
            </a:extLst>
          </p:cNvPr>
          <p:cNvSpPr/>
          <p:nvPr/>
        </p:nvSpPr>
        <p:spPr>
          <a:xfrm>
            <a:off x="7155167" y="3331425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ReLU</a:t>
            </a: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C6E76DB9-708C-07C3-D574-F8C5345A6CE3}"/>
              </a:ext>
            </a:extLst>
          </p:cNvPr>
          <p:cNvSpPr/>
          <p:nvPr/>
        </p:nvSpPr>
        <p:spPr>
          <a:xfrm>
            <a:off x="8785691" y="3539279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121DB88-76C3-ACFB-3D8B-CC99D18F2C80}"/>
              </a:ext>
            </a:extLst>
          </p:cNvPr>
          <p:cNvSpPr/>
          <p:nvPr/>
        </p:nvSpPr>
        <p:spPr>
          <a:xfrm>
            <a:off x="5259212" y="3331425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Conv2d + BN</a:t>
            </a:r>
          </a:p>
        </p:txBody>
      </p: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0A4D8632-3331-7391-305C-73C40C57A6B9}"/>
              </a:ext>
            </a:extLst>
          </p:cNvPr>
          <p:cNvSpPr/>
          <p:nvPr/>
        </p:nvSpPr>
        <p:spPr>
          <a:xfrm>
            <a:off x="6889736" y="3556303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1137987-C692-9FC2-75AF-BFEA1CD793C3}"/>
              </a:ext>
            </a:extLst>
          </p:cNvPr>
          <p:cNvSpPr txBox="1"/>
          <p:nvPr/>
        </p:nvSpPr>
        <p:spPr>
          <a:xfrm>
            <a:off x="11335381" y="3453691"/>
            <a:ext cx="653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noProof="0" dirty="0"/>
              <a:t>x2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CC2E33B8-6DE2-A876-D30E-2BB160A3E760}"/>
              </a:ext>
            </a:extLst>
          </p:cNvPr>
          <p:cNvSpPr/>
          <p:nvPr/>
        </p:nvSpPr>
        <p:spPr>
          <a:xfrm>
            <a:off x="3416204" y="5096602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Dense</a:t>
            </a:r>
          </a:p>
        </p:txBody>
      </p:sp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B174B40B-A2C1-8143-FAF1-D4171FA656BE}"/>
              </a:ext>
            </a:extLst>
          </p:cNvPr>
          <p:cNvSpPr/>
          <p:nvPr/>
        </p:nvSpPr>
        <p:spPr>
          <a:xfrm>
            <a:off x="5038518" y="5306542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C0A59170-ACDC-333E-CE7E-2933A15E701E}"/>
              </a:ext>
            </a:extLst>
          </p:cNvPr>
          <p:cNvSpPr/>
          <p:nvPr/>
        </p:nvSpPr>
        <p:spPr>
          <a:xfrm>
            <a:off x="5318037" y="5092903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ReLU</a:t>
            </a:r>
          </a:p>
        </p:txBody>
      </p:sp>
      <p:sp>
        <p:nvSpPr>
          <p:cNvPr id="41" name="Flèche : droite 40">
            <a:extLst>
              <a:ext uri="{FF2B5EF4-FFF2-40B4-BE49-F238E27FC236}">
                <a16:creationId xmlns:a16="http://schemas.microsoft.com/office/drawing/2014/main" id="{EF899097-902B-68AE-8B40-7BCDC9C18CBB}"/>
              </a:ext>
            </a:extLst>
          </p:cNvPr>
          <p:cNvSpPr/>
          <p:nvPr/>
        </p:nvSpPr>
        <p:spPr>
          <a:xfrm>
            <a:off x="6948561" y="5297970"/>
            <a:ext cx="279519" cy="28924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38E9464C-0726-BFCD-6187-4F863A160D77}"/>
              </a:ext>
            </a:extLst>
          </p:cNvPr>
          <p:cNvSpPr/>
          <p:nvPr/>
        </p:nvSpPr>
        <p:spPr>
          <a:xfrm>
            <a:off x="7219870" y="5088030"/>
            <a:ext cx="1630524" cy="709127"/>
          </a:xfrm>
          <a:prstGeom prst="roundRect">
            <a:avLst/>
          </a:prstGeom>
          <a:solidFill>
            <a:srgbClr val="007894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0" dirty="0">
                <a:solidFill>
                  <a:schemeClr val="bg1"/>
                </a:solidFill>
              </a:rPr>
              <a:t>Dense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879A908-EEB7-898B-03B5-0CE7F0B0A6C3}"/>
              </a:ext>
            </a:extLst>
          </p:cNvPr>
          <p:cNvSpPr txBox="1"/>
          <p:nvPr/>
        </p:nvSpPr>
        <p:spPr>
          <a:xfrm>
            <a:off x="1925575" y="4000696"/>
            <a:ext cx="69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1x32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C8B1737-4B66-A3BC-31E5-49ECCAF60D84}"/>
              </a:ext>
            </a:extLst>
          </p:cNvPr>
          <p:cNvSpPr txBox="1"/>
          <p:nvPr/>
        </p:nvSpPr>
        <p:spPr>
          <a:xfrm>
            <a:off x="5634688" y="4017629"/>
            <a:ext cx="87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32x32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81DC0C-79AA-E06A-2DD4-620206E18E20}"/>
              </a:ext>
            </a:extLst>
          </p:cNvPr>
          <p:cNvSpPr txBox="1"/>
          <p:nvPr/>
        </p:nvSpPr>
        <p:spPr>
          <a:xfrm>
            <a:off x="1831021" y="4351403"/>
            <a:ext cx="87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32x64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3A24D6-E1FA-DCF4-444A-2D57224B9D9A}"/>
              </a:ext>
            </a:extLst>
          </p:cNvPr>
          <p:cNvSpPr txBox="1"/>
          <p:nvPr/>
        </p:nvSpPr>
        <p:spPr>
          <a:xfrm>
            <a:off x="5634688" y="4312539"/>
            <a:ext cx="87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64x64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A80F9B-E172-C020-9570-ADF284AEFAF0}"/>
              </a:ext>
            </a:extLst>
          </p:cNvPr>
          <p:cNvSpPr txBox="1"/>
          <p:nvPr/>
        </p:nvSpPr>
        <p:spPr>
          <a:xfrm>
            <a:off x="3791680" y="5979244"/>
            <a:ext cx="87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64x32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EB67A9F-9A7F-5CF4-C6AA-3A9D79293613}"/>
              </a:ext>
            </a:extLst>
          </p:cNvPr>
          <p:cNvSpPr txBox="1"/>
          <p:nvPr/>
        </p:nvSpPr>
        <p:spPr>
          <a:xfrm>
            <a:off x="7731095" y="5995534"/>
            <a:ext cx="879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32x8</a:t>
            </a:r>
          </a:p>
        </p:txBody>
      </p:sp>
    </p:spTree>
    <p:extLst>
      <p:ext uri="{BB962C8B-B14F-4D97-AF65-F5344CB8AC3E}">
        <p14:creationId xmlns:p14="http://schemas.microsoft.com/office/powerpoint/2010/main" val="93632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A7166-DEEB-D728-48E0-9FEDCFBDA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1A46-F7C7-369A-0742-61D7E7CF5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67D0D-FC25-0DA0-3798-DC9BCCAF1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Train with </a:t>
            </a:r>
            <a:r>
              <a:rPr lang="en-GB" b="1" noProof="0" dirty="0"/>
              <a:t>SGD</a:t>
            </a:r>
            <a:r>
              <a:rPr lang="en-GB" noProof="0" dirty="0"/>
              <a:t> + momentum + L2 regularization</a:t>
            </a:r>
          </a:p>
          <a:p>
            <a:r>
              <a:rPr lang="en-GB" b="1" noProof="0" dirty="0"/>
              <a:t>Cosine LR</a:t>
            </a:r>
            <a:r>
              <a:rPr lang="en-GB" noProof="0" dirty="0"/>
              <a:t> scheduler</a:t>
            </a:r>
          </a:p>
          <a:p>
            <a:r>
              <a:rPr lang="en-GB" b="1" noProof="0" dirty="0"/>
              <a:t>100 epochs</a:t>
            </a:r>
            <a:r>
              <a:rPr lang="en-GB" noProof="0" dirty="0"/>
              <a:t>, ~88 min on Tesla V100-PCIE-16GB</a:t>
            </a:r>
          </a:p>
          <a:p>
            <a:r>
              <a:rPr lang="en-GB" noProof="0" dirty="0"/>
              <a:t>Batch size 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EDB39-F769-57ED-CCC0-5BA10682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F3E39-0585-A624-5FC4-D35C91F5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83C5B-6684-B7A6-EFBD-13891482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2126341-3A0E-AA61-F603-B4582D92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28" y="3176994"/>
            <a:ext cx="4014872" cy="260825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23AD577-8FEB-587B-83E1-45E73D60D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343" y="335556"/>
            <a:ext cx="4617446" cy="29525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3310053-0299-3EC4-9FD6-66472AF8B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343" y="3288097"/>
            <a:ext cx="4435159" cy="28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8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04CB-5B36-833C-5ACD-E5AE33080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20EA-1814-E5AC-EDB1-B8CF813F5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-32398"/>
            <a:ext cx="10728325" cy="900000"/>
          </a:xfrm>
        </p:spPr>
        <p:txBody>
          <a:bodyPr anchor="ctr">
            <a:normAutofit/>
          </a:bodyPr>
          <a:lstStyle/>
          <a:p>
            <a:r>
              <a:rPr lang="en-GB" noProof="0" dirty="0"/>
              <a:t>Model &amp; Methodology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2652D30-BC33-2312-A112-23D55DD49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" y="1541449"/>
            <a:ext cx="6351143" cy="3778928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3DFFD-6B86-4DEC-9A11-9D08B7509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96697-4585-4368-989A-16003D150648}" type="datetime1">
              <a:rPr lang="en-GB" noProof="0" smtClean="0"/>
              <a:pPr>
                <a:spcAft>
                  <a:spcPts val="600"/>
                </a:spcAft>
              </a:pPr>
              <a:t>13/06/2025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1D4B2-87D2-CA46-8870-6911855D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91CC7-7FD1-5C2C-D60C-C345B27C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en-GB" noProof="0" smtClean="0"/>
              <a:pPr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0C377C3-5237-EA81-2CFE-32F1623D2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031" y="1195753"/>
            <a:ext cx="5828278" cy="4648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5192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93E8F-4AA0-058A-C555-04097E780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C50F-A9FE-51A0-55F0-09B552C7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Model &amp;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CA9E8-568C-B72D-06A3-88E063DE7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Model </a:t>
            </a:r>
            <a:r>
              <a:rPr lang="en-GB" b="1" noProof="0" dirty="0"/>
              <a:t>doesn’t fit </a:t>
            </a:r>
            <a:r>
              <a:rPr lang="en-GB" noProof="0" dirty="0"/>
              <a:t>on MCU!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b="1" noProof="0" dirty="0"/>
              <a:t>Quantization</a:t>
            </a:r>
            <a:r>
              <a:rPr lang="en-GB" noProof="0" dirty="0"/>
              <a:t> makes model </a:t>
            </a:r>
            <a:r>
              <a:rPr lang="en-GB" b="1" noProof="0" dirty="0"/>
              <a:t>lighter</a:t>
            </a:r>
            <a:r>
              <a:rPr lang="en-GB" noProof="0" dirty="0"/>
              <a:t>, </a:t>
            </a:r>
            <a:r>
              <a:rPr lang="en-GB" b="1" noProof="0" dirty="0"/>
              <a:t>faster</a:t>
            </a:r>
            <a:r>
              <a:rPr lang="en-GB" noProof="0" dirty="0"/>
              <a:t>, </a:t>
            </a:r>
            <a:r>
              <a:rPr lang="en-GB" b="1" noProof="0" dirty="0"/>
              <a:t>+ efficient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lvl="1"/>
            <a:r>
              <a:rPr lang="en-GB" b="1" noProof="0" dirty="0"/>
              <a:t>Weights </a:t>
            </a:r>
            <a:r>
              <a:rPr lang="en-GB" noProof="0" dirty="0"/>
              <a:t>are quantized (8bits)</a:t>
            </a:r>
          </a:p>
          <a:p>
            <a:pPr lvl="1"/>
            <a:r>
              <a:rPr lang="en-GB" b="1" noProof="0" dirty="0"/>
              <a:t>Activations</a:t>
            </a:r>
            <a:r>
              <a:rPr lang="en-GB" noProof="0" dirty="0"/>
              <a:t> are quantized (8bits)</a:t>
            </a:r>
          </a:p>
          <a:p>
            <a:pPr lvl="1"/>
            <a:r>
              <a:rPr lang="en-GB" noProof="0" dirty="0"/>
              <a:t>Zero-point and scale are computed using a subset of the validation 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Flash</a:t>
            </a:r>
            <a:r>
              <a:rPr lang="en-GB" dirty="0"/>
              <a:t>: 280.61 KiB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101.57 KiB (</a:t>
            </a:r>
            <a:r>
              <a:rPr lang="fr-FR" dirty="0"/>
              <a:t>➗</a:t>
            </a:r>
            <a:r>
              <a:rPr lang="en-GB" dirty="0"/>
              <a:t>2.76)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ym typeface="Wingdings" panose="05000000000000000000" pitchFamily="2" charset="2"/>
              </a:rPr>
              <a:t>-65%</a:t>
            </a:r>
            <a:endParaRPr lang="en-GB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RAM</a:t>
            </a:r>
            <a:r>
              <a:rPr lang="en-GB" dirty="0"/>
              <a:t>: 279.30 KiB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78.20 KiB (</a:t>
            </a:r>
            <a:r>
              <a:rPr lang="fr-FR" dirty="0"/>
              <a:t>➗</a:t>
            </a:r>
            <a:r>
              <a:rPr lang="en-GB" dirty="0"/>
              <a:t>3.6)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>
                <a:sym typeface="Wingdings" panose="05000000000000000000" pitchFamily="2" charset="2"/>
              </a:rPr>
              <a:t>-72%</a:t>
            </a:r>
            <a:endParaRPr lang="en-GB" b="1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18615-8F19-F108-8374-0E2001482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ABBFE-6EE5-0A2E-4F04-497F22F27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DA747-1079-6131-1C4F-217DCD211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8</a:t>
            </a:fld>
            <a:endParaRPr lang="en-GB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E04CB2-439C-D9F3-1500-0558C11A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61721"/>
            <a:ext cx="4577543" cy="23739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4044AB3-93FB-112B-CF38-FF6914F8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55" y="2324046"/>
            <a:ext cx="2963822" cy="89501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11DAE4-2F71-A5F0-3289-449FF828B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771" y="523449"/>
            <a:ext cx="2646468" cy="127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2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BC862-86EC-F65C-07A9-3675E50EF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8774-DCDB-498B-8A99-98852D09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Experimental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EC83-5C09-171C-D2C8-1A0EDEB74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/>
              <a:t>On-device</a:t>
            </a:r>
            <a:r>
              <a:rPr lang="en-GB" noProof="0" dirty="0"/>
              <a:t> 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15E1A-EA99-8C3F-58FE-E2138659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en-GB" noProof="0" smtClean="0"/>
              <a:t>13/06/2025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4F337-3BA5-65BB-0D3B-15193DE0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 err="1"/>
              <a:t>Center</a:t>
            </a:r>
            <a:r>
              <a:rPr lang="en-GB" noProof="0" dirty="0"/>
              <a:t> for Project-Based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2AEC1-6A10-9A41-7F41-AF4F1D66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GB" noProof="0" smtClean="0"/>
              <a:t>9</a:t>
            </a:fld>
            <a:endParaRPr lang="en-GB" noProof="0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03AC18D8-9BD1-059F-C15E-1DAB987A0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895294"/>
              </p:ext>
            </p:extLst>
          </p:nvPr>
        </p:nvGraphicFramePr>
        <p:xfrm>
          <a:off x="3395998" y="1903267"/>
          <a:ext cx="5400002" cy="4189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001">
                  <a:extLst>
                    <a:ext uri="{9D8B030D-6E8A-4147-A177-3AD203B41FA5}">
                      <a16:colId xmlns:a16="http://schemas.microsoft.com/office/drawing/2014/main" val="568730908"/>
                    </a:ext>
                  </a:extLst>
                </a:gridCol>
                <a:gridCol w="2700001">
                  <a:extLst>
                    <a:ext uri="{9D8B030D-6E8A-4147-A177-3AD203B41FA5}">
                      <a16:colId xmlns:a16="http://schemas.microsoft.com/office/drawing/2014/main" val="3657446622"/>
                    </a:ext>
                  </a:extLst>
                </a:gridCol>
              </a:tblGrid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96096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93%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897742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# Params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67 336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494333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~ 1.3 s/sample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55711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MACC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47 134 696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174429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CPU 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103 652 729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137572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Size in 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102 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469263"/>
                  </a:ext>
                </a:extLst>
              </a:tr>
              <a:tr h="523701">
                <a:tc>
                  <a:txBody>
                    <a:bodyPr/>
                    <a:lstStyle/>
                    <a:p>
                      <a:pPr algn="ctr"/>
                      <a:r>
                        <a:rPr lang="en-GB" noProof="0" dirty="0"/>
                        <a:t>Size in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noProof="0" dirty="0">
                          <a:solidFill>
                            <a:schemeClr val="tx1"/>
                          </a:solidFill>
                        </a:rPr>
                        <a:t>78 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83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025333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PBL_Student_Template.potx" id="{46C3F240-56B2-48E3-9BC2-DB1AA0C20D73}" vid="{DE53F2B2-6BFF-4EF6-A4E8-7EDAA2DEE2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ETH_PBL_Student_Template</Template>
  <TotalTime>1171</TotalTime>
  <Words>549</Words>
  <Application>Microsoft Office PowerPoint</Application>
  <PresentationFormat>Grand écran</PresentationFormat>
  <Paragraphs>188</Paragraphs>
  <Slides>18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Symbol</vt:lpstr>
      <vt:lpstr>Wingdings</vt:lpstr>
      <vt:lpstr>ETH Zürich</vt:lpstr>
      <vt:lpstr>Keyword Spotting on STM32 L4 board</vt:lpstr>
      <vt:lpstr>Introduction &amp; Motivation</vt:lpstr>
      <vt:lpstr>Dataset Selection</vt:lpstr>
      <vt:lpstr>Hardware Platform &amp; Tools</vt:lpstr>
      <vt:lpstr>Model &amp; Methodology</vt:lpstr>
      <vt:lpstr>Model &amp; Methodology</vt:lpstr>
      <vt:lpstr>Model &amp; Methodology</vt:lpstr>
      <vt:lpstr>Model &amp; Methodology</vt:lpstr>
      <vt:lpstr>Experimental Evaluation</vt:lpstr>
      <vt:lpstr>Experimental Evaluation</vt:lpstr>
      <vt:lpstr>Comparisons &amp; Trade-offs</vt:lpstr>
      <vt:lpstr>Comparisons &amp; Trade-offs</vt:lpstr>
      <vt:lpstr>Comparisons &amp; Trade-offs</vt:lpstr>
      <vt:lpstr>Comparisons &amp; Trade-offs</vt:lpstr>
      <vt:lpstr>Comparisons &amp; Trade-offs</vt:lpstr>
      <vt:lpstr>Comparisons &amp; Trade-offs</vt:lpstr>
      <vt:lpstr>Video Demo</vt:lpstr>
      <vt:lpstr> 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Ronan Lebas</dc:creator>
  <cp:lastModifiedBy>Ronan Lebas</cp:lastModifiedBy>
  <cp:revision>42</cp:revision>
  <dcterms:created xsi:type="dcterms:W3CDTF">2025-06-09T14:25:19Z</dcterms:created>
  <dcterms:modified xsi:type="dcterms:W3CDTF">2025-06-13T08:29:37Z</dcterms:modified>
</cp:coreProperties>
</file>